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549" r:id="rId4"/>
    <p:sldId id="334" r:id="rId5"/>
    <p:sldId id="546" r:id="rId6"/>
    <p:sldId id="264" r:id="rId7"/>
    <p:sldId id="538" r:id="rId8"/>
    <p:sldId id="539" r:id="rId9"/>
    <p:sldId id="541" r:id="rId10"/>
    <p:sldId id="540" r:id="rId11"/>
    <p:sldId id="335" r:id="rId12"/>
    <p:sldId id="336" r:id="rId13"/>
    <p:sldId id="337" r:id="rId14"/>
    <p:sldId id="338" r:id="rId15"/>
    <p:sldId id="339" r:id="rId16"/>
    <p:sldId id="340" r:id="rId17"/>
    <p:sldId id="341" r:id="rId18"/>
    <p:sldId id="343" r:id="rId19"/>
    <p:sldId id="542" r:id="rId20"/>
    <p:sldId id="543" r:id="rId21"/>
    <p:sldId id="544" r:id="rId22"/>
    <p:sldId id="550" r:id="rId23"/>
    <p:sldId id="344" r:id="rId24"/>
    <p:sldId id="5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6654"/>
  </p:normalViewPr>
  <p:slideViewPr>
    <p:cSldViewPr snapToGrid="0" snapToObjects="1">
      <p:cViewPr varScale="1">
        <p:scale>
          <a:sx n="123" d="100"/>
          <a:sy n="123"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7/7/21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7/7/21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7/7/21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7/7/21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7/7/21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7/7/21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7/7/21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7/7/21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7/7/21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7/7/21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7/7/21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7/7/21</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tiff"/><Relationship Id="rId7" Type="http://schemas.openxmlformats.org/officeDocument/2006/relationships/image" Target="../media/image58.png"/><Relationship Id="rId2"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NE-591-010</a:t>
            </a:r>
          </a:p>
          <a:p>
            <a:r>
              <a:rPr lang="en-US" dirty="0"/>
              <a:t>Spring 2021</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dirty="0"/>
              <a:t>Reactivity insertion accident</a:t>
            </a:r>
          </a:p>
          <a:p>
            <a:r>
              <a:rPr lang="en-US" dirty="0"/>
              <a:t>– often in PWR/BWR dependent upon control rod ejection/drop</a:t>
            </a:r>
          </a:p>
          <a:p>
            <a:r>
              <a:rPr lang="en-US" dirty="0"/>
              <a:t>• Loss of coolant accidents (LOCA)</a:t>
            </a:r>
          </a:p>
          <a:p>
            <a:r>
              <a:rPr lang="en-US" dirty="0"/>
              <a:t>• The primary negative effects are:</a:t>
            </a:r>
          </a:p>
          <a:p>
            <a:r>
              <a:rPr lang="en-US" dirty="0"/>
              <a:t>– Embrittlement and ballooning of the cladding, relocation and fission gas</a:t>
            </a:r>
          </a:p>
          <a:p>
            <a:r>
              <a:rPr lang="en-US" dirty="0"/>
              <a:t>release in the fuel, cladding can burst and release fuel fragments, etc.</a:t>
            </a:r>
          </a:p>
          <a:p>
            <a:endParaRPr lang="en-US" dirty="0"/>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err="1"/>
              <a:t>FeCrAl</a:t>
            </a:r>
            <a:endParaRPr lang="en-US" dirty="0"/>
          </a:p>
        </p:txBody>
      </p:sp>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2"/>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 </a:t>
            </a:r>
          </a:p>
          <a:p>
            <a:r>
              <a:rPr lang="en-US" sz="2000" dirty="0"/>
              <a:t>Can determine critical temperatures for precipitation and the resulting microstructures to investigation potential hardening</a:t>
            </a:r>
          </a:p>
          <a:p>
            <a:endParaRPr lang="en-US" sz="2000" dirty="0"/>
          </a:p>
          <a:p>
            <a:endParaRPr lang="en-US" sz="2000" dirty="0"/>
          </a:p>
          <a:p>
            <a:endParaRPr lang="en-US" sz="2000" dirty="0"/>
          </a:p>
        </p:txBody>
      </p:sp>
      <p:pic>
        <p:nvPicPr>
          <p:cNvPr id="13" name="Picture 12">
            <a:extLst>
              <a:ext uri="{FF2B5EF4-FFF2-40B4-BE49-F238E27FC236}">
                <a16:creationId xmlns:a16="http://schemas.microsoft.com/office/drawing/2014/main" id="{B1659534-07F0-B241-B23D-4C13C88C1C9F}"/>
              </a:ext>
            </a:extLst>
          </p:cNvPr>
          <p:cNvPicPr>
            <a:picLocks noChangeAspect="1"/>
          </p:cNvPicPr>
          <p:nvPr/>
        </p:nvPicPr>
        <p:blipFill>
          <a:blip r:embed="rId3"/>
          <a:stretch>
            <a:fillRect/>
          </a:stretch>
        </p:blipFill>
        <p:spPr>
          <a:xfrm>
            <a:off x="5994296" y="1850878"/>
            <a:ext cx="3024649" cy="2328184"/>
          </a:xfrm>
          <a:prstGeom prst="rect">
            <a:avLst/>
          </a:prstGeom>
        </p:spPr>
      </p:pic>
      <p:pic>
        <p:nvPicPr>
          <p:cNvPr id="14" name="Picture 13">
            <a:extLst>
              <a:ext uri="{FF2B5EF4-FFF2-40B4-BE49-F238E27FC236}">
                <a16:creationId xmlns:a16="http://schemas.microsoft.com/office/drawing/2014/main" id="{6A1822FA-283D-6F48-AFBA-F22438C9EB5D}"/>
              </a:ext>
            </a:extLst>
          </p:cNvPr>
          <p:cNvPicPr>
            <a:picLocks noChangeAspect="1"/>
          </p:cNvPicPr>
          <p:nvPr/>
        </p:nvPicPr>
        <p:blipFill>
          <a:blip r:embed="rId4"/>
          <a:stretch>
            <a:fillRect/>
          </a:stretch>
        </p:blipFill>
        <p:spPr>
          <a:xfrm>
            <a:off x="9088373" y="1862055"/>
            <a:ext cx="3026103" cy="2366205"/>
          </a:xfrm>
          <a:prstGeom prst="rect">
            <a:avLst/>
          </a:prstGeom>
        </p:spPr>
      </p:pic>
      <p:pic>
        <p:nvPicPr>
          <p:cNvPr id="15" name="Picture 14">
            <a:extLst>
              <a:ext uri="{FF2B5EF4-FFF2-40B4-BE49-F238E27FC236}">
                <a16:creationId xmlns:a16="http://schemas.microsoft.com/office/drawing/2014/main" id="{7E4F1973-1F27-D645-B0B8-5C24ADF3EBF6}"/>
              </a:ext>
            </a:extLst>
          </p:cNvPr>
          <p:cNvPicPr>
            <a:picLocks noChangeAspect="1"/>
          </p:cNvPicPr>
          <p:nvPr/>
        </p:nvPicPr>
        <p:blipFill>
          <a:blip r:embed="rId5"/>
          <a:stretch>
            <a:fillRect/>
          </a:stretch>
        </p:blipFill>
        <p:spPr>
          <a:xfrm>
            <a:off x="6989022" y="4201886"/>
            <a:ext cx="3411105" cy="2656114"/>
          </a:xfrm>
          <a:prstGeom prst="rect">
            <a:avLst/>
          </a:prstGeom>
        </p:spPr>
      </p:pic>
    </p:spTree>
    <p:extLst>
      <p:ext uri="{BB962C8B-B14F-4D97-AF65-F5344CB8AC3E}">
        <p14:creationId xmlns:p14="http://schemas.microsoft.com/office/powerpoint/2010/main" val="294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r>
              <a:rPr lang="en-US" dirty="0"/>
              <a:t>By incorporating underlying physics, models can be predictive, even outside of existing experimental data</a:t>
            </a:r>
          </a:p>
          <a:p>
            <a:endParaRPr lang="en-US" dirty="0"/>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22F6-C1D5-E143-9874-ABDF7A7A9E1C}"/>
              </a:ext>
            </a:extLst>
          </p:cNvPr>
          <p:cNvSpPr>
            <a:spLocks noGrp="1"/>
          </p:cNvSpPr>
          <p:nvPr>
            <p:ph type="title"/>
          </p:nvPr>
        </p:nvSpPr>
        <p:spPr/>
        <p:txBody>
          <a:bodyPr/>
          <a:lstStyle/>
          <a:p>
            <a:r>
              <a:rPr lang="en-US" dirty="0"/>
              <a:t>Class Wrap-up</a:t>
            </a:r>
          </a:p>
        </p:txBody>
      </p:sp>
      <p:sp>
        <p:nvSpPr>
          <p:cNvPr id="3" name="Content Placeholder 2">
            <a:extLst>
              <a:ext uri="{FF2B5EF4-FFF2-40B4-BE49-F238E27FC236}">
                <a16:creationId xmlns:a16="http://schemas.microsoft.com/office/drawing/2014/main" id="{8C3500CB-8C29-264B-9F69-847AC7974B07}"/>
              </a:ext>
            </a:extLst>
          </p:cNvPr>
          <p:cNvSpPr>
            <a:spLocks noGrp="1"/>
          </p:cNvSpPr>
          <p:nvPr>
            <p:ph idx="1"/>
          </p:nvPr>
        </p:nvSpPr>
        <p:spPr/>
        <p:txBody>
          <a:bodyPr/>
          <a:lstStyle/>
          <a:p>
            <a:r>
              <a:rPr lang="en-US" dirty="0"/>
              <a:t>Please complete class evaluation</a:t>
            </a:r>
          </a:p>
          <a:p>
            <a:r>
              <a:rPr lang="en-US" dirty="0"/>
              <a:t>Will have exam on final day of class: April 29</a:t>
            </a:r>
          </a:p>
          <a:p>
            <a:r>
              <a:rPr lang="en-US" dirty="0"/>
              <a:t>Brief problem session on Tuesday April 27</a:t>
            </a:r>
          </a:p>
          <a:p>
            <a:r>
              <a:rPr lang="en-US" dirty="0"/>
              <a:t>MOOSE project due April 30</a:t>
            </a:r>
          </a:p>
          <a:p>
            <a:endParaRPr lang="en-US" dirty="0"/>
          </a:p>
          <a:p>
            <a:r>
              <a:rPr lang="en-US" dirty="0"/>
              <a:t>Hope that you all have gotten an overview of fuel performance: the underlying thermo-mechanics, some key microstructural issues, core concepts required for fuel performance modeling, and hand on experience with a state-of-the-art code</a:t>
            </a:r>
          </a:p>
          <a:p>
            <a:r>
              <a:rPr lang="en-US" dirty="0"/>
              <a:t>Thanks for bearing with me through this all-virtual course!</a:t>
            </a:r>
          </a:p>
        </p:txBody>
      </p:sp>
      <p:sp>
        <p:nvSpPr>
          <p:cNvPr id="4" name="Slide Number Placeholder 3">
            <a:extLst>
              <a:ext uri="{FF2B5EF4-FFF2-40B4-BE49-F238E27FC236}">
                <a16:creationId xmlns:a16="http://schemas.microsoft.com/office/drawing/2014/main" id="{4E5F3713-8F4D-D541-9B1C-199ED8CDE4C6}"/>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41129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F66C-EE24-7544-94FF-8EAB96FC5ADE}"/>
              </a:ext>
            </a:extLst>
          </p:cNvPr>
          <p:cNvSpPr>
            <a:spLocks noGrp="1"/>
          </p:cNvSpPr>
          <p:nvPr>
            <p:ph type="title"/>
          </p:nvPr>
        </p:nvSpPr>
        <p:spPr>
          <a:xfrm>
            <a:off x="994257" y="1154547"/>
            <a:ext cx="10363200" cy="1362075"/>
          </a:xfrm>
        </p:spPr>
        <p:txBody>
          <a:bodyPr/>
          <a:lstStyle/>
          <a:p>
            <a:r>
              <a:rPr lang="en-US" dirty="0"/>
              <a:t>MECHANISTIC FUEL PERFORMANCE</a:t>
            </a:r>
            <a:br>
              <a:rPr lang="en-US" dirty="0"/>
            </a:br>
            <a:r>
              <a:rPr lang="en-US" dirty="0"/>
              <a:t>MODELING</a:t>
            </a:r>
          </a:p>
        </p:txBody>
      </p:sp>
      <p:sp>
        <p:nvSpPr>
          <p:cNvPr id="4" name="Slide Number Placeholder 3">
            <a:extLst>
              <a:ext uri="{FF2B5EF4-FFF2-40B4-BE49-F238E27FC236}">
                <a16:creationId xmlns:a16="http://schemas.microsoft.com/office/drawing/2014/main" id="{01A89927-87C2-1E4E-8241-1499D0FAB4F4}"/>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426222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378087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1EB0-C32F-FA4B-9582-3A4F3BD9D061}"/>
              </a:ext>
            </a:extLst>
          </p:cNvPr>
          <p:cNvSpPr>
            <a:spLocks noGrp="1"/>
          </p:cNvSpPr>
          <p:nvPr>
            <p:ph type="title"/>
          </p:nvPr>
        </p:nvSpPr>
        <p:spPr/>
        <p:txBody>
          <a:bodyPr/>
          <a:lstStyle/>
          <a:p>
            <a:r>
              <a:rPr lang="en-US" dirty="0"/>
              <a:t>Microstructure/Mechanistic/Multiscale</a:t>
            </a:r>
          </a:p>
        </p:txBody>
      </p:sp>
      <p:sp>
        <p:nvSpPr>
          <p:cNvPr id="3" name="Content Placeholder 2">
            <a:extLst>
              <a:ext uri="{FF2B5EF4-FFF2-40B4-BE49-F238E27FC236}">
                <a16:creationId xmlns:a16="http://schemas.microsoft.com/office/drawing/2014/main" id="{EA30187B-2FE3-BD47-9908-997DD2190C23}"/>
              </a:ext>
            </a:extLst>
          </p:cNvPr>
          <p:cNvSpPr>
            <a:spLocks noGrp="1"/>
          </p:cNvSpPr>
          <p:nvPr>
            <p:ph idx="1"/>
          </p:nvPr>
        </p:nvSpPr>
        <p:spPr/>
        <p:txBody>
          <a:bodyPr>
            <a:normAutofit fontScale="85000" lnSpcReduction="10000"/>
          </a:bodyPr>
          <a:lstStyle/>
          <a:p>
            <a:r>
              <a:rPr lang="en-US" dirty="0"/>
              <a:t>Mechanistic: relating to theories which explain phenomena in purely physical or deterministic terms</a:t>
            </a:r>
          </a:p>
          <a:p>
            <a:r>
              <a:rPr lang="en-US" dirty="0"/>
              <a:t>There is a drive for fuel performance codes to employ mechanistic materials models that are based on the current state of the evolving microstructure rather than burn-up</a:t>
            </a:r>
          </a:p>
          <a:p>
            <a:r>
              <a:rPr lang="en-US" dirty="0"/>
              <a:t>A series of state variables define the current state of the microstructure, and the evolution of these state variables is defined by mechanistic models that are functions of fuel conditions and other state variables</a:t>
            </a:r>
          </a:p>
          <a:p>
            <a:r>
              <a:rPr lang="en-US" dirty="0"/>
              <a:t>The material properties of the fuel and cladding are determined from microstructure/property relationships that are functions of the state variables and the current fuel conditions</a:t>
            </a:r>
          </a:p>
          <a:p>
            <a:r>
              <a:rPr lang="en-US" dirty="0"/>
              <a:t>Multiscale modeling and simulation is being used in conjunction with experimental data to inform the development of these models</a:t>
            </a:r>
          </a:p>
          <a:p>
            <a:r>
              <a:rPr lang="en-US" dirty="0"/>
              <a:t>This mechanistic, microstructure-based approach has the potential to provide a more predictive fuel performance capability</a:t>
            </a:r>
          </a:p>
        </p:txBody>
      </p:sp>
      <p:sp>
        <p:nvSpPr>
          <p:cNvPr id="4" name="Slide Number Placeholder 3">
            <a:extLst>
              <a:ext uri="{FF2B5EF4-FFF2-40B4-BE49-F238E27FC236}">
                <a16:creationId xmlns:a16="http://schemas.microsoft.com/office/drawing/2014/main" id="{FB410CCC-2CBB-5947-B6C2-C7EFBC48A80A}"/>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77816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4729</TotalTime>
  <Words>1503</Words>
  <Application>Microsoft Macintosh PowerPoint</Application>
  <PresentationFormat>Widescreen</PresentationFormat>
  <Paragraphs>232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ＭＳ Ｐゴシック</vt:lpstr>
      <vt:lpstr>Arial</vt:lpstr>
      <vt:lpstr>Calibri</vt:lpstr>
      <vt:lpstr>Times New Roman</vt:lpstr>
      <vt:lpstr>NCStateU-horizontal-left-logo</vt:lpstr>
      <vt:lpstr>Nuclear Fuel Performance</vt:lpstr>
      <vt:lpstr>Last Time</vt:lpstr>
      <vt:lpstr>MECHANISTIC FUEL PERFORMANCE MODELING</vt:lpstr>
      <vt:lpstr>Going beyond burnup…</vt:lpstr>
      <vt:lpstr>Microstructure/Mechanistic/Multiscale</vt:lpstr>
      <vt:lpstr>Multiscale Modeling</vt:lpstr>
      <vt:lpstr>Density Functional Theory</vt:lpstr>
      <vt:lpstr>Molecular Dynamics</vt:lpstr>
      <vt:lpstr>Rate Theory/Cluster Dynamics</vt:lpstr>
      <vt:lpstr>Phase-Field</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lpstr>Class Wrap-up</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25</cp:revision>
  <dcterms:created xsi:type="dcterms:W3CDTF">2021-03-25T14:16:40Z</dcterms:created>
  <dcterms:modified xsi:type="dcterms:W3CDTF">2021-07-07T14:36:53Z</dcterms:modified>
</cp:coreProperties>
</file>